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76" r:id="rId3"/>
    <p:sldId id="262" r:id="rId4"/>
    <p:sldId id="277" r:id="rId5"/>
    <p:sldId id="259" r:id="rId6"/>
    <p:sldId id="263" r:id="rId7"/>
    <p:sldId id="264" r:id="rId8"/>
    <p:sldId id="266" r:id="rId9"/>
    <p:sldId id="257" r:id="rId10"/>
    <p:sldId id="265" r:id="rId11"/>
    <p:sldId id="271" r:id="rId12"/>
    <p:sldId id="267" r:id="rId13"/>
    <p:sldId id="270" r:id="rId14"/>
    <p:sldId id="258" r:id="rId15"/>
    <p:sldId id="260" r:id="rId16"/>
    <p:sldId id="261" r:id="rId17"/>
    <p:sldId id="272" r:id="rId18"/>
    <p:sldId id="268" r:id="rId19"/>
    <p:sldId id="273" r:id="rId20"/>
    <p:sldId id="274" r:id="rId21"/>
    <p:sldId id="275" r:id="rId22"/>
    <p:sldId id="26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3E1C"/>
    <a:srgbClr val="FDC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9"/>
    <p:restoredTop sz="76607"/>
  </p:normalViewPr>
  <p:slideViewPr>
    <p:cSldViewPr snapToGrid="0" snapToObjects="1">
      <p:cViewPr>
        <p:scale>
          <a:sx n="57" d="100"/>
          <a:sy n="57" d="100"/>
        </p:scale>
        <p:origin x="1576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Aaron/Desktop/test/temp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Y</c:v>
                </c:pt>
              </c:strCache>
            </c:strRef>
          </c:tx>
          <c:spPr>
            <a:ln w="31750" cap="rnd">
              <a:noFill/>
              <a:round/>
            </a:ln>
            <a:effectLst/>
          </c:spPr>
          <c:marker>
            <c:symbol val="circle"/>
            <c:size val="24"/>
            <c:spPr>
              <a:solidFill>
                <a:schemeClr val="accent1">
                  <a:lumMod val="60000"/>
                  <a:lumOff val="40000"/>
                </a:schemeClr>
              </a:solidFill>
              <a:ln w="9525">
                <a:noFill/>
              </a:ln>
              <a:effectLst/>
            </c:spPr>
          </c:marker>
          <c:xVal>
            <c:numRef>
              <c:f>Sheet1!$B$2:$B$21</c:f>
              <c:numCache>
                <c:formatCode>0</c:formatCode>
                <c:ptCount val="20"/>
                <c:pt idx="0">
                  <c:v>87.34095174767827</c:v>
                </c:pt>
                <c:pt idx="1">
                  <c:v>87.29575819787409</c:v>
                </c:pt>
                <c:pt idx="2">
                  <c:v>39.87092693837324</c:v>
                </c:pt>
                <c:pt idx="3">
                  <c:v>72.07366697714685</c:v>
                </c:pt>
                <c:pt idx="4">
                  <c:v>73.72113453824887</c:v>
                </c:pt>
                <c:pt idx="5">
                  <c:v>38.94622459207294</c:v>
                </c:pt>
                <c:pt idx="6">
                  <c:v>35.4939149361355</c:v>
                </c:pt>
                <c:pt idx="7">
                  <c:v>22.22978428001616</c:v>
                </c:pt>
                <c:pt idx="8">
                  <c:v>47.17052384112053</c:v>
                </c:pt>
                <c:pt idx="9">
                  <c:v>57.74778519091627</c:v>
                </c:pt>
                <c:pt idx="10">
                  <c:v>55.38176172347374</c:v>
                </c:pt>
                <c:pt idx="11">
                  <c:v>27.40362504292638</c:v>
                </c:pt>
                <c:pt idx="12">
                  <c:v>42.73907481345677</c:v>
                </c:pt>
                <c:pt idx="13">
                  <c:v>44.6801857849224</c:v>
                </c:pt>
                <c:pt idx="14">
                  <c:v>77.0735566616255</c:v>
                </c:pt>
                <c:pt idx="15">
                  <c:v>38.47948142983179</c:v>
                </c:pt>
                <c:pt idx="16">
                  <c:v>79.80518197855918</c:v>
                </c:pt>
                <c:pt idx="17">
                  <c:v>76.61781713572643</c:v>
                </c:pt>
                <c:pt idx="18">
                  <c:v>80.53866746951906</c:v>
                </c:pt>
                <c:pt idx="19">
                  <c:v>11.2400443542802</c:v>
                </c:pt>
              </c:numCache>
            </c:numRef>
          </c:xVal>
          <c:yVal>
            <c:numRef>
              <c:f>Sheet1!$C$2:$C$21</c:f>
              <c:numCache>
                <c:formatCode>0</c:formatCode>
                <c:ptCount val="20"/>
                <c:pt idx="0">
                  <c:v>1.472280017797445</c:v>
                </c:pt>
                <c:pt idx="1">
                  <c:v>87.15397930611464</c:v>
                </c:pt>
                <c:pt idx="2">
                  <c:v>24.76347095396526</c:v>
                </c:pt>
                <c:pt idx="3">
                  <c:v>14.26578153502992</c:v>
                </c:pt>
                <c:pt idx="4">
                  <c:v>38.71079783844882</c:v>
                </c:pt>
                <c:pt idx="5">
                  <c:v>20.71644269140022</c:v>
                </c:pt>
                <c:pt idx="6">
                  <c:v>72.37723385633691</c:v>
                </c:pt>
                <c:pt idx="7">
                  <c:v>62.7710705648709</c:v>
                </c:pt>
                <c:pt idx="8">
                  <c:v>92.25983420270755</c:v>
                </c:pt>
                <c:pt idx="9">
                  <c:v>98.44518456554406</c:v>
                </c:pt>
                <c:pt idx="10">
                  <c:v>5.241405242847915</c:v>
                </c:pt>
                <c:pt idx="11">
                  <c:v>10.33982490377201</c:v>
                </c:pt>
                <c:pt idx="12">
                  <c:v>16.88544985820418</c:v>
                </c:pt>
                <c:pt idx="13">
                  <c:v>3.891791751514695</c:v>
                </c:pt>
                <c:pt idx="14">
                  <c:v>44.48064821491032</c:v>
                </c:pt>
                <c:pt idx="15">
                  <c:v>50.99678426216359</c:v>
                </c:pt>
                <c:pt idx="16">
                  <c:v>24.773470954045</c:v>
                </c:pt>
                <c:pt idx="17">
                  <c:v>11.02343747001417</c:v>
                </c:pt>
                <c:pt idx="18">
                  <c:v>34.65229724445303</c:v>
                </c:pt>
                <c:pt idx="19">
                  <c:v>82.09880636896618</c:v>
                </c:pt>
              </c:numCache>
            </c:numRef>
          </c:yVal>
          <c:smooth val="0"/>
        </c:ser>
        <c:ser>
          <c:idx val="1"/>
          <c:order val="1"/>
          <c:spPr>
            <a:ln w="25400" cap="rnd">
              <a:noFill/>
              <a:round/>
            </a:ln>
            <a:effectLst/>
          </c:spPr>
          <c:marker>
            <c:symbol val="circle"/>
            <c:size val="24"/>
            <c:spPr>
              <a:solidFill>
                <a:schemeClr val="accent2">
                  <a:lumMod val="60000"/>
                  <a:lumOff val="40000"/>
                </a:schemeClr>
              </a:solidFill>
              <a:ln w="9525">
                <a:noFill/>
              </a:ln>
              <a:effectLst/>
            </c:spPr>
          </c:marker>
          <c:xVal>
            <c:numRef>
              <c:f>Sheet1!$D$2:$D$21</c:f>
              <c:numCache>
                <c:formatCode>0</c:formatCode>
                <c:ptCount val="20"/>
                <c:pt idx="0">
                  <c:v>1.724032893844285</c:v>
                </c:pt>
                <c:pt idx="1">
                  <c:v>21.96229118059491</c:v>
                </c:pt>
                <c:pt idx="2">
                  <c:v>64.1521379610153</c:v>
                </c:pt>
                <c:pt idx="3">
                  <c:v>49.023159873258</c:v>
                </c:pt>
                <c:pt idx="4">
                  <c:v>93.87817567319436</c:v>
                </c:pt>
                <c:pt idx="5">
                  <c:v>57.08963536045134</c:v>
                </c:pt>
                <c:pt idx="6">
                  <c:v>42.85015295463629</c:v>
                </c:pt>
                <c:pt idx="7">
                  <c:v>12.87382005216608</c:v>
                </c:pt>
              </c:numCache>
            </c:numRef>
          </c:xVal>
          <c:yVal>
            <c:numRef>
              <c:f>Sheet1!$E$2:$E$21</c:f>
              <c:numCache>
                <c:formatCode>0</c:formatCode>
                <c:ptCount val="20"/>
                <c:pt idx="0">
                  <c:v>14.71242627981386</c:v>
                </c:pt>
                <c:pt idx="1">
                  <c:v>91.01238303608503</c:v>
                </c:pt>
                <c:pt idx="2">
                  <c:v>99.79006876285543</c:v>
                </c:pt>
                <c:pt idx="3">
                  <c:v>29.73490015574241</c:v>
                </c:pt>
                <c:pt idx="4">
                  <c:v>93.93970259111474</c:v>
                </c:pt>
                <c:pt idx="5">
                  <c:v>30.0177067186099</c:v>
                </c:pt>
                <c:pt idx="6">
                  <c:v>26.25955695872526</c:v>
                </c:pt>
                <c:pt idx="7">
                  <c:v>40.97587525483826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63737200"/>
        <c:axId val="2063743200"/>
      </c:scatterChart>
      <c:valAx>
        <c:axId val="2063737200"/>
        <c:scaling>
          <c:orientation val="minMax"/>
          <c:max val="100.0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crossAx val="2063743200"/>
        <c:crosses val="autoZero"/>
        <c:crossBetween val="midCat"/>
      </c:valAx>
      <c:valAx>
        <c:axId val="2063743200"/>
        <c:scaling>
          <c:orientation val="minMax"/>
          <c:max val="100.0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crossAx val="2063737200"/>
        <c:crosses val="autoZero"/>
        <c:crossBetween val="midCat"/>
        <c:majorUnit val="20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>
          <a:latin typeface="+mj-lt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10.tiff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tiff>
</file>

<file path=ppt/media/image21.tiff>
</file>

<file path=ppt/media/image22.gif>
</file>

<file path=ppt/media/image23.tiff>
</file>

<file path=ppt/media/image24.tiff>
</file>

<file path=ppt/media/image4.png>
</file>

<file path=ppt/media/image5.png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196EF8-072F-654E-997D-D75CB4AF4561}" type="datetimeFigureOut">
              <a:rPr lang="en-US" smtClean="0"/>
              <a:t>1/7/16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6F925B-24B4-F249-BECC-F009565FA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450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1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Reproducibility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ability of a study or analysis to be completely reproduced</a:t>
            </a:r>
            <a:endParaRPr lang="en-US" b="0" dirty="0" smtClean="0">
              <a:effectLst/>
            </a:endParaRPr>
          </a:p>
          <a:p>
            <a:pPr rtl="0"/>
            <a:r>
              <a:rPr lang="en-US" sz="1200" b="1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ultimate product is the final report + full computational environment necessary to reproduce deliverable(s)</a:t>
            </a:r>
            <a:endParaRPr lang="en-US" b="0" dirty="0" smtClean="0">
              <a:effectLst/>
            </a:endParaRPr>
          </a:p>
          <a:p>
            <a:pPr rtl="0"/>
            <a:r>
              <a:rPr lang="en-US" sz="1200" b="1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Why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Can you </a:t>
            </a:r>
            <a:r>
              <a:rPr lang="en-US" sz="1200" b="0" i="1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really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trust the results?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 the results accurate?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assumptions were made along the way? 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 you audit the report/study?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Was it done efficiently?</a:t>
            </a:r>
            <a:endParaRPr lang="en-US" b="0" dirty="0" smtClean="0">
              <a:effectLst/>
            </a:endParaRP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F925B-24B4-F249-BECC-F009565FAC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0747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Site/data</a:t>
            </a:r>
            <a:r>
              <a:rPr lang="en-US" baseline="0" dirty="0" smtClean="0"/>
              <a:t> aim is “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improving transparency in U.S. foreign assistance spending”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Quarterly reporting on US foreign assistance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Includes data from multiple agency – Ag,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DoD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DoE, HHS, Interior,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Treasury, MCC, Peace Corps, USAID and others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dates back to 2006 for some agencies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Reporting on planning, obligations, and spending, categorized by year, country agency, category, sector,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charset="0"/>
              <a:buChar char="•"/>
            </a:pP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We’ll be using a 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sample 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the data for the entirety of the course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Source: </a:t>
            </a:r>
            <a:r>
              <a:rPr lang="en-US" baseline="0" dirty="0" err="1" smtClean="0"/>
              <a:t>foreignassistance.gov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F925B-24B4-F249-BECC-F009565FACA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8604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How to navigate</a:t>
            </a:r>
            <a:r>
              <a:rPr lang="en-US" baseline="0" dirty="0" smtClean="0"/>
              <a:t> through help documentation in Stata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Searching for help online – </a:t>
            </a:r>
            <a:r>
              <a:rPr lang="en-US" baseline="0" dirty="0" err="1" smtClean="0"/>
              <a:t>Stackoverflow</a:t>
            </a:r>
            <a:r>
              <a:rPr lang="en-US" baseline="0" dirty="0" smtClean="0"/>
              <a:t> and Statalist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F925B-24B4-F249-BECC-F009565FACA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5647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GIF:</a:t>
            </a:r>
            <a:r>
              <a:rPr lang="en-US" baseline="0" dirty="0" smtClean="0"/>
              <a:t> http://</a:t>
            </a:r>
            <a:r>
              <a:rPr lang="en-US" baseline="0" dirty="0" err="1" smtClean="0"/>
              <a:t>www.dancespirit.com</a:t>
            </a:r>
            <a:r>
              <a:rPr lang="en-US" baseline="0" dirty="0" smtClean="0"/>
              <a:t>/news/cant-touch/</a:t>
            </a:r>
          </a:p>
          <a:p>
            <a:r>
              <a:rPr lang="en-US" baseline="0" dirty="0" smtClean="0"/>
              <a:t>Stata Logo: http://</a:t>
            </a:r>
            <a:r>
              <a:rPr lang="en-US" baseline="0" dirty="0" err="1" smtClean="0"/>
              <a:t>www.stata.com</a:t>
            </a:r>
            <a:r>
              <a:rPr lang="en-US" baseline="0" dirty="0" smtClean="0"/>
              <a:t>/why-use-</a:t>
            </a:r>
            <a:r>
              <a:rPr lang="en-US" baseline="0" dirty="0" err="1" smtClean="0"/>
              <a:t>stata</a:t>
            </a:r>
            <a:r>
              <a:rPr lang="en-US" baseline="0" dirty="0" smtClean="0"/>
              <a:t>/</a:t>
            </a:r>
            <a:r>
              <a:rPr lang="en-US" baseline="0" dirty="0" err="1" smtClean="0"/>
              <a:t>i</a:t>
            </a:r>
            <a:r>
              <a:rPr lang="en-US" baseline="0" dirty="0" smtClean="0"/>
              <a:t>/stata_logo_med_blue-375.png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F925B-24B4-F249-BECC-F009565FACA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4177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Poster – http://</a:t>
            </a:r>
            <a:r>
              <a:rPr lang="en-US" dirty="0" err="1" smtClean="0"/>
              <a:t>cdn.collider.com</a:t>
            </a:r>
            <a:r>
              <a:rPr lang="en-US" dirty="0" smtClean="0"/>
              <a:t>/</a:t>
            </a:r>
            <a:r>
              <a:rPr lang="en-US" dirty="0" err="1" smtClean="0"/>
              <a:t>wp</a:t>
            </a:r>
            <a:r>
              <a:rPr lang="en-US" dirty="0" smtClean="0"/>
              <a:t>-content/uploads/</a:t>
            </a:r>
            <a:r>
              <a:rPr lang="en-US" dirty="0" err="1" smtClean="0"/>
              <a:t>Back_to_the_Future_rerelease_movie_poster.jpg</a:t>
            </a:r>
            <a:endParaRPr lang="en-US" dirty="0" smtClean="0"/>
          </a:p>
          <a:p>
            <a:r>
              <a:rPr lang="en-US" dirty="0" smtClean="0"/>
              <a:t>Font - http://http://</a:t>
            </a:r>
            <a:r>
              <a:rPr lang="en-US" dirty="0" err="1" smtClean="0"/>
              <a:t>www.dafont.com</a:t>
            </a:r>
            <a:r>
              <a:rPr lang="en-US" dirty="0" smtClean="0"/>
              <a:t>/back-to-the-</a:t>
            </a:r>
            <a:r>
              <a:rPr lang="en-US" dirty="0" err="1" smtClean="0"/>
              <a:t>future.font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F925B-24B4-F249-BECC-F009565FACA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3102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Poster – http://</a:t>
            </a:r>
            <a:r>
              <a:rPr lang="en-US" dirty="0" err="1" smtClean="0"/>
              <a:t>cdn.collider.com</a:t>
            </a:r>
            <a:r>
              <a:rPr lang="en-US" dirty="0" smtClean="0"/>
              <a:t>/</a:t>
            </a:r>
            <a:r>
              <a:rPr lang="en-US" dirty="0" err="1" smtClean="0"/>
              <a:t>wp</a:t>
            </a:r>
            <a:r>
              <a:rPr lang="en-US" dirty="0" smtClean="0"/>
              <a:t>-content/uploads/</a:t>
            </a:r>
            <a:r>
              <a:rPr lang="en-US" dirty="0" err="1" smtClean="0"/>
              <a:t>Back_to_the_Future_rerelease_movie_poster.jpg</a:t>
            </a:r>
            <a:endParaRPr lang="en-US" dirty="0" smtClean="0"/>
          </a:p>
          <a:p>
            <a:r>
              <a:rPr lang="en-US" dirty="0" smtClean="0"/>
              <a:t>Font - http://http://</a:t>
            </a:r>
            <a:r>
              <a:rPr lang="en-US" dirty="0" err="1" smtClean="0"/>
              <a:t>www.dafont.com</a:t>
            </a:r>
            <a:r>
              <a:rPr lang="en-US" dirty="0" smtClean="0"/>
              <a:t>/back-to-the-</a:t>
            </a:r>
            <a:r>
              <a:rPr lang="en-US" dirty="0" err="1" smtClean="0"/>
              <a:t>future.font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F925B-24B4-F249-BECC-F009565FACA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437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 smtClean="0"/>
              <a:t>Why and when to use Stata over Excel?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altLang="en-US" dirty="0" smtClean="0"/>
              <a:t>data manipulation - cleaning, generating new variables, generating summary data sets, merging (and finding merging errors), collapsing cross-section time series data, reshaping datasets from long to wide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altLang="en-US" dirty="0" smtClean="0"/>
              <a:t>statistics - bivariate and </a:t>
            </a:r>
            <a:r>
              <a:rPr lang="en-US" altLang="en-US" dirty="0" err="1" smtClean="0"/>
              <a:t>multivarate</a:t>
            </a:r>
            <a:r>
              <a:rPr lang="en-US" altLang="en-US" dirty="0" smtClean="0"/>
              <a:t> statistical tools - from descriptive statistics and t-tests, OLS </a:t>
            </a:r>
            <a:r>
              <a:rPr lang="en-US" altLang="en-US" dirty="0" err="1" smtClean="0"/>
              <a:t>regrestions</a:t>
            </a:r>
            <a:r>
              <a:rPr lang="en-US" altLang="en-US" dirty="0" smtClean="0"/>
              <a:t>, two-</a:t>
            </a:r>
            <a:r>
              <a:rPr lang="en-US" altLang="en-US" dirty="0" err="1" smtClean="0"/>
              <a:t>statge</a:t>
            </a:r>
            <a:r>
              <a:rPr lang="en-US" altLang="en-US" dirty="0" smtClean="0"/>
              <a:t> least squares, </a:t>
            </a:r>
            <a:r>
              <a:rPr lang="en-US" altLang="en-US" dirty="0" err="1" smtClean="0"/>
              <a:t>logits</a:t>
            </a:r>
            <a:r>
              <a:rPr lang="en-US" altLang="en-US" dirty="0" smtClean="0"/>
              <a:t>, </a:t>
            </a:r>
            <a:r>
              <a:rPr lang="en-US" altLang="en-US" dirty="0" err="1" smtClean="0"/>
              <a:t>probits</a:t>
            </a:r>
            <a:r>
              <a:rPr lang="en-US" altLang="en-US" dirty="0" smtClean="0"/>
              <a:t>, model simulations, bootstrapping, maximum likelihood estimate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altLang="en-US" dirty="0" smtClean="0"/>
              <a:t>graphics - high quality 2-d graphics in several dozen formats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altLang="en-US" dirty="0" smtClean="0"/>
              <a:t>repeated tasks - do files (and loops)</a:t>
            </a:r>
          </a:p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F925B-24B4-F249-BECC-F009565FACA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997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Blog</a:t>
            </a:r>
            <a:r>
              <a:rPr lang="en-US" baseline="0" dirty="0" smtClean="0"/>
              <a:t> post from http://</a:t>
            </a:r>
            <a:r>
              <a:rPr lang="en-US" baseline="0" dirty="0" err="1" smtClean="0"/>
              <a:t>www.vikparuchuri.com</a:t>
            </a:r>
            <a:r>
              <a:rPr lang="en-US" baseline="0" dirty="0" smtClean="0"/>
              <a:t>/blog/how-learning-to-code-kept-me-sane/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F925B-24B4-F249-BECC-F009565FACA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3987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Icons</a:t>
            </a:r>
            <a:r>
              <a:rPr lang="en-US" baseline="0" dirty="0" smtClean="0"/>
              <a:t> from the Noun Project: </a:t>
            </a:r>
            <a:r>
              <a:rPr lang="en-US" baseline="0" dirty="0" err="1" smtClean="0"/>
              <a:t>iconsmind.com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F925B-24B4-F249-BECC-F009565FACA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5591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Having</a:t>
            </a:r>
            <a:r>
              <a:rPr lang="en-US" baseline="0" dirty="0" smtClean="0"/>
              <a:t> a working problem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The whole project up into smaller, manage pieces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Try to save projects to portable places (especially when working collaboratively): </a:t>
            </a:r>
            <a:r>
              <a:rPr lang="en-US" baseline="0" dirty="0" err="1" smtClean="0"/>
              <a:t>Github</a:t>
            </a:r>
            <a:r>
              <a:rPr lang="en-US" baseline="0" dirty="0" smtClean="0"/>
              <a:t>, Dropbox, </a:t>
            </a:r>
            <a:r>
              <a:rPr lang="en-US" baseline="0" dirty="0" err="1" smtClean="0"/>
              <a:t>etc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Photo</a:t>
            </a:r>
            <a:r>
              <a:rPr lang="en-US" baseline="0" dirty="0" smtClean="0"/>
              <a:t> Source: </a:t>
            </a:r>
            <a:r>
              <a:rPr lang="en-US" dirty="0" smtClean="0"/>
              <a:t>http://ichef-1.bbci.co.uk/news/624/media/images/81084000/jpg/_81084019_everest_route_624_v2.jpg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F925B-24B4-F249-BECC-F009565FACA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0732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Reference: https://</a:t>
            </a:r>
            <a:r>
              <a:rPr lang="en-US" dirty="0" err="1" smtClean="0"/>
              <a:t>www.maxmasnick.com</a:t>
            </a:r>
            <a:r>
              <a:rPr lang="en-US" dirty="0" smtClean="0"/>
              <a:t>/analysis-org/</a:t>
            </a:r>
          </a:p>
          <a:p>
            <a:r>
              <a:rPr lang="en-US" dirty="0" smtClean="0"/>
              <a:t>Icons</a:t>
            </a:r>
            <a:r>
              <a:rPr lang="en-US" baseline="0" dirty="0" smtClean="0"/>
              <a:t> from Noun Project: Edward Boatman; Schmidt Sergey; </a:t>
            </a:r>
            <a:r>
              <a:rPr lang="en-US" baseline="0" dirty="0" err="1" smtClean="0"/>
              <a:t>Rigo</a:t>
            </a:r>
            <a:r>
              <a:rPr lang="en-US" baseline="0" dirty="0" smtClean="0"/>
              <a:t> Peter; </a:t>
            </a:r>
            <a:r>
              <a:rPr lang="en-US" baseline="0" dirty="0" err="1" smtClean="0"/>
              <a:t>iconsmind.com</a:t>
            </a:r>
            <a:r>
              <a:rPr lang="en-US" baseline="0" dirty="0" smtClean="0"/>
              <a:t>; </a:t>
            </a:r>
            <a:r>
              <a:rPr lang="en-US" baseline="0" dirty="0" err="1" smtClean="0"/>
              <a:t>Thi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Dieu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Linh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F925B-24B4-F249-BECC-F009565FACA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6315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Useful</a:t>
            </a:r>
            <a:r>
              <a:rPr lang="en-US" baseline="0" dirty="0" smtClean="0"/>
              <a:t> to have meaningful naming conventions, but it can get out of hand.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Pick a useful</a:t>
            </a:r>
            <a:r>
              <a:rPr lang="en-US" baseline="0" dirty="0" smtClean="0"/>
              <a:t> convention and stick to it (</a:t>
            </a:r>
            <a:r>
              <a:rPr lang="en-US" baseline="0" dirty="0" err="1" smtClean="0"/>
              <a:t>eg</a:t>
            </a:r>
            <a:r>
              <a:rPr lang="en-US" baseline="0" dirty="0" smtClean="0"/>
              <a:t> all lower, adding abbreviations for categories like derived variables, temporary variables, binary variables, </a:t>
            </a:r>
            <a:r>
              <a:rPr lang="en-US" baseline="0" dirty="0" err="1" smtClean="0"/>
              <a:t>etc</a:t>
            </a:r>
            <a:r>
              <a:rPr lang="en-US" baseline="0" dirty="0" smtClean="0"/>
              <a:t>)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Source: http://</a:t>
            </a:r>
            <a:r>
              <a:rPr lang="en-US" dirty="0" err="1" smtClean="0"/>
              <a:t>dilbert.com</a:t>
            </a:r>
            <a:r>
              <a:rPr lang="en-US" dirty="0" smtClean="0"/>
              <a:t>/strip/2011-04-23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F925B-24B4-F249-BECC-F009565FACA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8110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Nest code to</a:t>
            </a:r>
            <a:r>
              <a:rPr lang="en-US" baseline="0" dirty="0" smtClean="0"/>
              <a:t> make it easier to read and keep it from becoming to complex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Comment frequently about what you’re doing with the code so others or your </a:t>
            </a:r>
            <a:r>
              <a:rPr lang="en-US" baseline="0" dirty="0" err="1" smtClean="0"/>
              <a:t>furture</a:t>
            </a:r>
            <a:r>
              <a:rPr lang="en-US" baseline="0" dirty="0" smtClean="0"/>
              <a:t> self can understand and reproduce the analysis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Break up code into smaller files rather than having one very long do file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F925B-24B4-F249-BECC-F009565FACA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580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Icons</a:t>
            </a:r>
            <a:r>
              <a:rPr lang="en-US" baseline="0" dirty="0" smtClean="0"/>
              <a:t> from the Noun Project: </a:t>
            </a:r>
            <a:r>
              <a:rPr lang="en-US" baseline="0" dirty="0" err="1" smtClean="0"/>
              <a:t>iconsmind.com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F925B-24B4-F249-BECC-F009565FACA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922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9F596-DADB-3149-9587-9588C1AAD445}" type="datetimeFigureOut">
              <a:rPr lang="en-US" smtClean="0"/>
              <a:t>1/7/16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82E6F-01E7-C340-B42C-B1FCF3F0F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52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9F596-DADB-3149-9587-9588C1AAD445}" type="datetimeFigureOut">
              <a:rPr lang="en-US" smtClean="0"/>
              <a:t>1/7/16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82E6F-01E7-C340-B42C-B1FCF3F0F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405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9F596-DADB-3149-9587-9588C1AAD445}" type="datetimeFigureOut">
              <a:rPr lang="en-US" smtClean="0"/>
              <a:t>1/7/16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82E6F-01E7-C340-B42C-B1FCF3F0F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664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9F596-DADB-3149-9587-9588C1AAD445}" type="datetimeFigureOut">
              <a:rPr lang="en-US" smtClean="0"/>
              <a:t>1/7/16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82E6F-01E7-C340-B42C-B1FCF3F0F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630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9F596-DADB-3149-9587-9588C1AAD445}" type="datetimeFigureOut">
              <a:rPr lang="en-US" smtClean="0"/>
              <a:t>1/7/16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82E6F-01E7-C340-B42C-B1FCF3F0F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817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9F596-DADB-3149-9587-9588C1AAD445}" type="datetimeFigureOut">
              <a:rPr lang="en-US" smtClean="0"/>
              <a:t>1/7/16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82E6F-01E7-C340-B42C-B1FCF3F0F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0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9F596-DADB-3149-9587-9588C1AAD445}" type="datetimeFigureOut">
              <a:rPr lang="en-US" smtClean="0"/>
              <a:t>1/7/16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82E6F-01E7-C340-B42C-B1FCF3F0F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981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9F596-DADB-3149-9587-9588C1AAD445}" type="datetimeFigureOut">
              <a:rPr lang="en-US" smtClean="0"/>
              <a:t>1/7/16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82E6F-01E7-C340-B42C-B1FCF3F0F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07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9F596-DADB-3149-9587-9588C1AAD445}" type="datetimeFigureOut">
              <a:rPr lang="en-US" smtClean="0"/>
              <a:t>1/7/16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82E6F-01E7-C340-B42C-B1FCF3F0F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240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9F596-DADB-3149-9587-9588C1AAD445}" type="datetimeFigureOut">
              <a:rPr lang="en-US" smtClean="0"/>
              <a:t>1/7/16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82E6F-01E7-C340-B42C-B1FCF3F0F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985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9F596-DADB-3149-9587-9588C1AAD445}" type="datetimeFigureOut">
              <a:rPr lang="en-US" smtClean="0"/>
              <a:t>1/7/16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82E6F-01E7-C340-B42C-B1FCF3F0F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86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F9F596-DADB-3149-9587-9588C1AAD445}" type="datetimeFigureOut">
              <a:rPr lang="en-US" smtClean="0"/>
              <a:t>1/7/16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282E6F-01E7-C340-B42C-B1FCF3F0F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150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chart" Target="../charts/char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4" Type="http://schemas.openxmlformats.org/officeDocument/2006/relationships/image" Target="../media/image20.tiff"/><Relationship Id="rId5" Type="http://schemas.openxmlformats.org/officeDocument/2006/relationships/image" Target="../media/image21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4" Type="http://schemas.openxmlformats.org/officeDocument/2006/relationships/image" Target="../media/image23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tiff"/><Relationship Id="rId5" Type="http://schemas.openxmlformats.org/officeDocument/2006/relationships/image" Target="../media/image9.png"/><Relationship Id="rId6" Type="http://schemas.openxmlformats.org/officeDocument/2006/relationships/image" Target="../media/image10.tiff"/><Relationship Id="rId7" Type="http://schemas.openxmlformats.org/officeDocument/2006/relationships/image" Target="../media/image11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664149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46041"/>
            <a:ext cx="12192000" cy="1699820"/>
          </a:xfrm>
          <a:solidFill>
            <a:schemeClr val="bg1">
              <a:lumMod val="95000"/>
            </a:schemeClr>
          </a:solidFill>
        </p:spPr>
        <p:txBody>
          <a:bodyPr>
            <a:noAutofit/>
          </a:bodyPr>
          <a:lstStyle/>
          <a:p>
            <a:r>
              <a:rPr lang="en-US" b="1" dirty="0" smtClean="0">
                <a:latin typeface="Calibri" charset="0"/>
                <a:ea typeface="Calibri" charset="0"/>
                <a:cs typeface="Calibri" charset="0"/>
              </a:rPr>
              <a:t>FUNDAMENTALS OF </a:t>
            </a:r>
            <a:br>
              <a:rPr lang="en-US" b="1" dirty="0" smtClean="0">
                <a:latin typeface="Calibri" charset="0"/>
                <a:ea typeface="Calibri" charset="0"/>
                <a:cs typeface="Calibri" charset="0"/>
              </a:rPr>
            </a:br>
            <a:r>
              <a:rPr lang="en-US" b="1" dirty="0" smtClean="0">
                <a:latin typeface="Calibri" charset="0"/>
                <a:ea typeface="Calibri" charset="0"/>
                <a:cs typeface="Calibri" charset="0"/>
              </a:rPr>
              <a:t>DATA ANLYSIS AND VISUALIZATION</a:t>
            </a:r>
            <a:endParaRPr lang="en-US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79706" y="3810189"/>
            <a:ext cx="1032588" cy="520862"/>
          </a:xfrm>
          <a:noFill/>
        </p:spPr>
        <p:txBody>
          <a:bodyPr/>
          <a:lstStyle/>
          <a:p>
            <a:r>
              <a:rPr lang="en-US" b="1" dirty="0" smtClean="0"/>
              <a:t>DAY 1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7357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79400" y="223252"/>
            <a:ext cx="5930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3</a:t>
            </a:r>
            <a:r>
              <a:rPr lang="en-US" sz="3600" dirty="0" smtClean="0"/>
              <a:t>. NAMING CONVENTIONS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812799" y="1033286"/>
            <a:ext cx="89656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charset="0"/>
              <a:buChar char="•"/>
            </a:pPr>
            <a:r>
              <a:rPr lang="en-US" sz="2000" dirty="0" smtClean="0">
                <a:latin typeface="+mj-lt"/>
              </a:rPr>
              <a:t>Stata is case sensitive; there is no right or wrong naming conventions, but you should stick with a naming convention that is intuitive, logical, and consistent across your project </a:t>
            </a:r>
            <a:endParaRPr lang="en-US" sz="2000" dirty="0">
              <a:latin typeface="+mj-lt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12652"/>
            <a:ext cx="12192000" cy="379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529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9400" y="223252"/>
            <a:ext cx="5930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4</a:t>
            </a:r>
            <a:r>
              <a:rPr lang="en-US" sz="3600" dirty="0" smtClean="0"/>
              <a:t>. </a:t>
            </a:r>
            <a:r>
              <a:rPr lang="en-US" sz="3600" dirty="0" smtClean="0"/>
              <a:t>Clean Code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700" y="1402873"/>
            <a:ext cx="5702300" cy="59311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00" y="1402873"/>
            <a:ext cx="5749925" cy="61183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36713" y="869583"/>
            <a:ext cx="22494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u="sng" smtClean="0">
                <a:latin typeface="+mj-lt"/>
              </a:rPr>
              <a:t>Poor Coding</a:t>
            </a:r>
            <a:endParaRPr lang="en-US" sz="2800" u="sng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216106" y="879653"/>
            <a:ext cx="22494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u="sng" dirty="0" smtClean="0">
                <a:latin typeface="+mj-lt"/>
              </a:rPr>
              <a:t>Better Coding</a:t>
            </a:r>
            <a:endParaRPr lang="en-US" sz="2800" u="sng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61187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" y="4096512"/>
            <a:ext cx="3310128" cy="33101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1160" y="4096512"/>
            <a:ext cx="3310128" cy="33101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0692" y="4096512"/>
            <a:ext cx="3310128" cy="33101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0224" y="4096512"/>
            <a:ext cx="3310128" cy="3310128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212979" y="1604866"/>
            <a:ext cx="9741159" cy="21273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500" smtClean="0"/>
              <a:t>DATA ANALYSIS</a:t>
            </a:r>
            <a:endParaRPr lang="en-US" sz="11500"/>
          </a:p>
        </p:txBody>
      </p:sp>
    </p:spTree>
    <p:extLst>
      <p:ext uri="{BB962C8B-B14F-4D97-AF65-F5344CB8AC3E}">
        <p14:creationId xmlns:p14="http://schemas.microsoft.com/office/powerpoint/2010/main" val="798565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4181"/>
            <a:ext cx="12192000" cy="5561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9400" y="223252"/>
            <a:ext cx="10730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Foreign Assistance Dashboard (FAD)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774252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>
            <a:spLocks noChangeArrowheads="1"/>
          </p:cNvSpPr>
          <p:nvPr/>
        </p:nvSpPr>
        <p:spPr bwMode="auto">
          <a:xfrm>
            <a:off x="926431" y="1098888"/>
            <a:ext cx="5634789" cy="470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en-US" sz="2000" dirty="0"/>
              <a:t>1) Open up the Start Menu in the lower left hand corner of your screen </a:t>
            </a:r>
          </a:p>
          <a:p>
            <a:r>
              <a:rPr lang="en-US" altLang="en-US" sz="2000" dirty="0"/>
              <a:t/>
            </a:r>
            <a:br>
              <a:rPr lang="en-US" altLang="en-US" sz="2000" dirty="0"/>
            </a:br>
            <a:r>
              <a:rPr lang="en-US" altLang="en-US" sz="2000" dirty="0"/>
              <a:t>2) In the search programs and files, type “Run” and select the “Run” application</a:t>
            </a:r>
          </a:p>
          <a:p>
            <a:r>
              <a:rPr lang="en-US" altLang="en-US" sz="2000" dirty="0"/>
              <a:t/>
            </a:r>
            <a:br>
              <a:rPr lang="en-US" altLang="en-US" sz="2000" dirty="0"/>
            </a:br>
            <a:r>
              <a:rPr lang="en-US" altLang="en-US" sz="2000" dirty="0"/>
              <a:t>3) Once “Run” is open, paste the file location in the blank field.</a:t>
            </a:r>
          </a:p>
          <a:p>
            <a:r>
              <a:rPr lang="en-US" altLang="en-US" sz="2000" dirty="0"/>
              <a:t/>
            </a:r>
            <a:br>
              <a:rPr lang="en-US" altLang="en-US" sz="2000" dirty="0"/>
            </a:br>
            <a:r>
              <a:rPr lang="en-US" altLang="en-US" sz="2000" b="1" dirty="0"/>
              <a:t>\\2K3APWSHLAN06.US.USAID.GOV\</a:t>
            </a:r>
          </a:p>
          <a:p>
            <a:r>
              <a:rPr lang="en-US" altLang="en-US" sz="2000" b="1" dirty="0"/>
              <a:t>mission Stata12\</a:t>
            </a:r>
            <a:r>
              <a:rPr lang="en-US" altLang="en-US" sz="2000" b="1" dirty="0" err="1"/>
              <a:t>stata.exe</a:t>
            </a:r>
            <a:endParaRPr lang="en-US" altLang="en-US" sz="2000" dirty="0"/>
          </a:p>
          <a:p>
            <a:r>
              <a:rPr lang="en-US" altLang="en-US" sz="2000" dirty="0"/>
              <a:t/>
            </a:r>
            <a:br>
              <a:rPr lang="en-US" altLang="en-US" sz="2000" dirty="0"/>
            </a:br>
            <a:r>
              <a:rPr lang="en-US" altLang="en-US" sz="2000" dirty="0"/>
              <a:t>4) When you hit “OK,” this will launch Stata</a:t>
            </a:r>
          </a:p>
          <a:p>
            <a:r>
              <a:rPr lang="en-US" altLang="en-US" sz="2000" dirty="0"/>
              <a:t/>
            </a:r>
            <a:br>
              <a:rPr lang="en-US" altLang="en-US" sz="2000" dirty="0"/>
            </a:br>
            <a:endParaRPr lang="en-US" altLang="en-US" sz="2000" dirty="0"/>
          </a:p>
        </p:txBody>
      </p:sp>
      <p:pic>
        <p:nvPicPr>
          <p:cNvPr id="4" name="image0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1220" y="1098888"/>
            <a:ext cx="6858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image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8299" y="1556088"/>
            <a:ext cx="3508375" cy="196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image00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5630" y="3765888"/>
            <a:ext cx="3033713" cy="1627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79400" y="223252"/>
            <a:ext cx="5930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ACCESSING STATA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50552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 txBox="1">
            <a:spLocks noChangeArrowheads="1"/>
          </p:cNvSpPr>
          <p:nvPr/>
        </p:nvSpPr>
        <p:spPr>
          <a:xfrm>
            <a:off x="685800" y="1353312"/>
            <a:ext cx="10853928" cy="47426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  <a:defRPr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by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i="1" dirty="0" err="1" smtClean="0">
                <a:latin typeface="Courier New" pitchFamily="49" charset="0"/>
                <a:cs typeface="Courier New" pitchFamily="49" charset="0"/>
              </a:rPr>
              <a:t>varlist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:] </a:t>
            </a:r>
            <a:r>
              <a:rPr lang="en-US" i="1" dirty="0" smtClean="0">
                <a:latin typeface="Courier New" pitchFamily="49" charset="0"/>
                <a:cs typeface="Courier New" pitchFamily="49" charset="0"/>
              </a:rPr>
              <a:t>command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[</a:t>
            </a:r>
            <a:r>
              <a:rPr lang="en-US" i="1" dirty="0" err="1" smtClean="0">
                <a:latin typeface="Courier New" pitchFamily="49" charset="0"/>
                <a:cs typeface="Courier New" pitchFamily="49" charset="0"/>
              </a:rPr>
              <a:t>varlist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] [</a:t>
            </a:r>
            <a:r>
              <a:rPr lang="en-US" b="1" i="1" dirty="0" smtClean="0">
                <a:latin typeface="Courier New" pitchFamily="49" charset="0"/>
                <a:cs typeface="Courier New" pitchFamily="49" charset="0"/>
              </a:rPr>
              <a:t>=</a:t>
            </a:r>
            <a:r>
              <a:rPr lang="en-US" i="1" dirty="0" err="1" smtClean="0">
                <a:latin typeface="Courier New" pitchFamily="49" charset="0"/>
                <a:cs typeface="Courier New" pitchFamily="49" charset="0"/>
              </a:rPr>
              <a:t>exp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] [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if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i="1" dirty="0" err="1" smtClean="0">
                <a:latin typeface="Courier New" pitchFamily="49" charset="0"/>
                <a:cs typeface="Courier New" pitchFamily="49" charset="0"/>
              </a:rPr>
              <a:t>exp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] [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in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i="1" dirty="0" smtClean="0">
                <a:latin typeface="Courier New" pitchFamily="49" charset="0"/>
                <a:cs typeface="Courier New" pitchFamily="49" charset="0"/>
              </a:rPr>
              <a:t>range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] [</a:t>
            </a:r>
            <a:r>
              <a:rPr lang="en-US" i="1" dirty="0" smtClean="0">
                <a:latin typeface="Courier New" pitchFamily="49" charset="0"/>
                <a:cs typeface="Courier New" pitchFamily="49" charset="0"/>
              </a:rPr>
              <a:t>weight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] [, </a:t>
            </a:r>
            <a:r>
              <a:rPr lang="en-US" i="1" dirty="0" smtClean="0">
                <a:latin typeface="Courier New" pitchFamily="49" charset="0"/>
                <a:cs typeface="Courier New" pitchFamily="49" charset="0"/>
              </a:rPr>
              <a:t>options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]</a:t>
            </a:r>
          </a:p>
          <a:p>
            <a:pPr marL="0" indent="0">
              <a:buFontTx/>
              <a:buNone/>
              <a:defRPr/>
            </a:pPr>
            <a:endParaRPr lang="en-US" dirty="0" smtClean="0"/>
          </a:p>
          <a:p>
            <a:pPr marL="0" indent="0">
              <a:buFontTx/>
              <a:buNone/>
              <a:defRPr/>
            </a:pPr>
            <a:r>
              <a:rPr lang="en-US" i="1" dirty="0" err="1" smtClean="0">
                <a:latin typeface="Courier New" pitchFamily="49" charset="0"/>
                <a:cs typeface="Courier New" pitchFamily="49" charset="0"/>
              </a:rPr>
              <a:t>varlist</a:t>
            </a:r>
            <a:r>
              <a:rPr lang="en-US" i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+mj-lt"/>
                <a:cs typeface="Courier New" pitchFamily="49" charset="0"/>
              </a:rPr>
              <a:t>– list of variable names</a:t>
            </a:r>
          </a:p>
          <a:p>
            <a:pPr marL="0" indent="0">
              <a:buFontTx/>
              <a:buNone/>
              <a:defRPr/>
            </a:pPr>
            <a:r>
              <a:rPr lang="en-US" i="1" dirty="0" err="1" smtClean="0">
                <a:latin typeface="Courier New" pitchFamily="49" charset="0"/>
                <a:cs typeface="Courier New" pitchFamily="49" charset="0"/>
              </a:rPr>
              <a:t>exp</a:t>
            </a:r>
            <a:r>
              <a:rPr lang="en-US" i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+mj-lt"/>
                <a:cs typeface="Courier New" pitchFamily="49" charset="0"/>
              </a:rPr>
              <a:t>– algebraic expression</a:t>
            </a:r>
          </a:p>
          <a:p>
            <a:pPr marL="0" indent="0">
              <a:buFontTx/>
              <a:buNone/>
              <a:defRPr/>
            </a:pPr>
            <a:r>
              <a:rPr lang="en-US" i="1" dirty="0" smtClean="0">
                <a:latin typeface="Courier New" pitchFamily="49" charset="0"/>
                <a:cs typeface="Courier New" pitchFamily="49" charset="0"/>
              </a:rPr>
              <a:t>range </a:t>
            </a:r>
            <a:r>
              <a:rPr lang="en-US" dirty="0" smtClean="0">
                <a:latin typeface="+mj-lt"/>
                <a:cs typeface="Courier New" pitchFamily="49" charset="0"/>
              </a:rPr>
              <a:t>– observation range</a:t>
            </a:r>
          </a:p>
          <a:p>
            <a:pPr marL="0" indent="0">
              <a:buFontTx/>
              <a:buNone/>
              <a:defRPr/>
            </a:pPr>
            <a:r>
              <a:rPr lang="en-US" i="1" dirty="0" smtClean="0">
                <a:latin typeface="Courier New" pitchFamily="49" charset="0"/>
                <a:cs typeface="Courier New" pitchFamily="49" charset="0"/>
              </a:rPr>
              <a:t>weight </a:t>
            </a:r>
            <a:r>
              <a:rPr lang="en-US" dirty="0" smtClean="0">
                <a:latin typeface="+mj-lt"/>
                <a:cs typeface="Courier New" pitchFamily="49" charset="0"/>
              </a:rPr>
              <a:t>– weighting expression</a:t>
            </a:r>
            <a:endParaRPr lang="en-US" dirty="0">
              <a:latin typeface="+mj-lt"/>
              <a:cs typeface="Courier New" pitchFamily="49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9400" y="223252"/>
            <a:ext cx="5930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STATA SYNTAX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9109184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http://www.progarchives.com/progressive_rock_discography_covers/2407/cover_52417227201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2" b="17752"/>
          <a:stretch>
            <a:fillRect/>
          </a:stretch>
        </p:blipFill>
        <p:spPr bwMode="auto">
          <a:xfrm>
            <a:off x="2371344" y="869583"/>
            <a:ext cx="6867525" cy="543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79400" y="223252"/>
            <a:ext cx="6852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NAVIGATING FOR HELP</a:t>
            </a: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9399" y="1530197"/>
            <a:ext cx="3842601" cy="11450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09132" y="2713019"/>
            <a:ext cx="2670175" cy="7095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656956" y="1481913"/>
            <a:ext cx="12274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 dirty="0" smtClean="0">
                <a:latin typeface="Courier New" charset="0"/>
                <a:ea typeface="Courier New" charset="0"/>
                <a:cs typeface="Courier New" charset="0"/>
              </a:rPr>
              <a:t>help</a:t>
            </a:r>
            <a:endParaRPr lang="en-US" sz="32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68289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7099" y="1849942"/>
            <a:ext cx="5245100" cy="3937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36787" y="609014"/>
            <a:ext cx="77057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Stop. It’s </a:t>
            </a:r>
            <a:r>
              <a:rPr lang="en-US" sz="4400" strike="sngStrike" dirty="0" smtClean="0"/>
              <a:t>Hammer</a:t>
            </a:r>
            <a:r>
              <a:rPr lang="en-US" sz="4400" dirty="0"/>
              <a:t> </a:t>
            </a:r>
            <a:r>
              <a:rPr lang="en-US" sz="4400" dirty="0" smtClean="0"/>
              <a:t>               Time.</a:t>
            </a:r>
            <a:endParaRPr lang="en-US" sz="4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2250" y="728121"/>
            <a:ext cx="1861773" cy="531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954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9400" y="223252"/>
            <a:ext cx="5930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GROUP EXERCISE I</a:t>
            </a:r>
            <a:endParaRPr 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1171575" y="1100138"/>
            <a:ext cx="942975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lvl="0" indent="-514350">
              <a:buFont typeface="+mj-lt"/>
              <a:buAutoNum type="arabicPeriod"/>
            </a:pPr>
            <a:r>
              <a:rPr lang="en-US" sz="3200" dirty="0" smtClean="0"/>
              <a:t>Import </a:t>
            </a:r>
            <a:r>
              <a:rPr lang="en-US" sz="3200" dirty="0"/>
              <a:t>exercise file into Stata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US" sz="3200" dirty="0"/>
              <a:t>Determine how many string and numeric variables there are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US" sz="3200" dirty="0"/>
              <a:t>Report the average spending on Infrastructure for Afghanistan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US" sz="3200" dirty="0"/>
              <a:t>Which category received the most funding in Kenya in  2013? How much?</a:t>
            </a:r>
          </a:p>
          <a:p>
            <a:pPr marL="342900" indent="-342900">
              <a:buFont typeface="+mj-lt"/>
              <a:buAutoNum type="arabicPeriod"/>
            </a:pPr>
            <a:endParaRPr lang="en-US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44375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1425" y="0"/>
            <a:ext cx="462915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 rot="21385764">
            <a:off x="5124975" y="3152481"/>
            <a:ext cx="3040576" cy="85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 rot="21335625">
            <a:off x="5072695" y="3118816"/>
            <a:ext cx="310213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38100">
                  <a:solidFill>
                    <a:schemeClr val="bg1">
                      <a:lumMod val="50000"/>
                      <a:alpha val="53000"/>
                    </a:schemeClr>
                  </a:solidFill>
                </a:ln>
                <a:gradFill>
                  <a:gsLst>
                    <a:gs pos="14000">
                      <a:srgbClr val="FDCB00"/>
                    </a:gs>
                    <a:gs pos="89000">
                      <a:srgbClr val="E23E1C"/>
                    </a:gs>
                  </a:gsLst>
                  <a:lin ang="5400000"/>
                </a:gradFill>
                <a:effectLst/>
                <a:latin typeface="Back to the future 2002" charset="0"/>
                <a:ea typeface="Back to the future 2002" charset="0"/>
                <a:cs typeface="Back to the future 2002" charset="0"/>
              </a:rPr>
              <a:t>Stata</a:t>
            </a:r>
            <a:endParaRPr lang="en-US" sz="5400" b="0" cap="none" spc="0" dirty="0">
              <a:ln w="38100">
                <a:solidFill>
                  <a:schemeClr val="bg1">
                    <a:lumMod val="50000"/>
                    <a:alpha val="53000"/>
                  </a:schemeClr>
                </a:solidFill>
              </a:ln>
              <a:gradFill>
                <a:gsLst>
                  <a:gs pos="14000">
                    <a:srgbClr val="FDCB00"/>
                  </a:gs>
                  <a:gs pos="89000">
                    <a:srgbClr val="E23E1C"/>
                  </a:gs>
                </a:gsLst>
                <a:lin ang="5400000"/>
              </a:gradFill>
              <a:effectLst/>
              <a:latin typeface="Back to the future 2002" charset="0"/>
              <a:ea typeface="Back to the future 2002" charset="0"/>
              <a:cs typeface="Back to the future 2002" charset="0"/>
            </a:endParaRPr>
          </a:p>
        </p:txBody>
      </p:sp>
      <p:sp>
        <p:nvSpPr>
          <p:cNvPr id="8" name="Rectangle 7"/>
          <p:cNvSpPr/>
          <p:nvPr/>
        </p:nvSpPr>
        <p:spPr>
          <a:xfrm rot="20992520">
            <a:off x="4258709" y="3735510"/>
            <a:ext cx="952788" cy="5008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844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9400" y="223252"/>
            <a:ext cx="5930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Day 1 Goals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704941" y="869583"/>
            <a:ext cx="1041656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600" dirty="0" smtClean="0">
                <a:latin typeface="+mj-lt"/>
              </a:rPr>
              <a:t>Be able to:</a:t>
            </a:r>
          </a:p>
          <a:p>
            <a:pPr marL="1200150" lvl="1" indent="-742950" algn="just">
              <a:buFont typeface="Arial" charset="0"/>
              <a:buChar char="•"/>
            </a:pPr>
            <a:r>
              <a:rPr lang="en-US" sz="3600" dirty="0" smtClean="0">
                <a:latin typeface="+mj-lt"/>
              </a:rPr>
              <a:t>Understand the benefits of programming</a:t>
            </a:r>
          </a:p>
          <a:p>
            <a:pPr marL="1200150" lvl="1" indent="-742950" algn="just">
              <a:buFont typeface="Arial" charset="0"/>
              <a:buChar char="•"/>
            </a:pPr>
            <a:r>
              <a:rPr lang="en-US" sz="3600" dirty="0" smtClean="0">
                <a:latin typeface="+mj-lt"/>
              </a:rPr>
              <a:t>Develop an organized filing structure </a:t>
            </a:r>
          </a:p>
          <a:p>
            <a:pPr marL="1200150" lvl="1" indent="-742950" algn="just">
              <a:buFont typeface="Arial" charset="0"/>
              <a:buChar char="•"/>
            </a:pPr>
            <a:r>
              <a:rPr lang="en-US" sz="3600" dirty="0" smtClean="0">
                <a:latin typeface="+mj-lt"/>
              </a:rPr>
              <a:t>Become familiar with Stata software/ interface</a:t>
            </a:r>
          </a:p>
          <a:p>
            <a:pPr marL="1200150" lvl="1" indent="-742950" algn="just">
              <a:buFont typeface="Arial" charset="0"/>
              <a:buChar char="•"/>
            </a:pPr>
            <a:r>
              <a:rPr lang="en-US" sz="3600" dirty="0" smtClean="0">
                <a:latin typeface="+mj-lt"/>
              </a:rPr>
              <a:t>Read a Stata help file and know where to find additional help online</a:t>
            </a:r>
          </a:p>
          <a:p>
            <a:pPr marL="1200150" lvl="1" indent="-742950" algn="just">
              <a:buFont typeface="Arial" charset="0"/>
              <a:buChar char="•"/>
            </a:pPr>
            <a:r>
              <a:rPr lang="en-US" sz="3600" dirty="0" smtClean="0">
                <a:latin typeface="+mj-lt"/>
              </a:rPr>
              <a:t>Import data into Stata</a:t>
            </a:r>
          </a:p>
          <a:p>
            <a:pPr marL="1200150" lvl="1" indent="-742950" algn="just">
              <a:buFont typeface="Arial" charset="0"/>
              <a:buChar char="•"/>
            </a:pPr>
            <a:r>
              <a:rPr lang="en-US" sz="3600" dirty="0" smtClean="0">
                <a:latin typeface="+mj-lt"/>
              </a:rPr>
              <a:t>Reproduce fundamental Stata commands around summarizing data and creating variables</a:t>
            </a:r>
          </a:p>
        </p:txBody>
      </p:sp>
    </p:spTree>
    <p:extLst>
      <p:ext uri="{BB962C8B-B14F-4D97-AF65-F5344CB8AC3E}">
        <p14:creationId xmlns:p14="http://schemas.microsoft.com/office/powerpoint/2010/main" val="198044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9400" y="223252"/>
            <a:ext cx="5930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GROUP EXERCISE II</a:t>
            </a:r>
            <a:endParaRPr 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1171575" y="1100138"/>
            <a:ext cx="94297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lvl="0" indent="-514350">
              <a:buFont typeface="+mj-lt"/>
              <a:buAutoNum type="arabicPeriod"/>
            </a:pPr>
            <a:r>
              <a:rPr lang="en-US" sz="3200" dirty="0"/>
              <a:t>Create a binary variable for any USAID observations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US" sz="3200" dirty="0"/>
              <a:t>Label the variable, and create variable labels where “0” is “No” and “1” is “Yes”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US" sz="3200" dirty="0"/>
              <a:t>Create a table summarizing total USAID vs other spending by </a:t>
            </a:r>
            <a:r>
              <a:rPr lang="en-US" sz="3200" dirty="0" smtClean="0"/>
              <a:t>year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949412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1425" y="0"/>
            <a:ext cx="462915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 rot="21385764">
            <a:off x="5124975" y="3152481"/>
            <a:ext cx="3040576" cy="85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 rot="21335625">
            <a:off x="5072695" y="3118816"/>
            <a:ext cx="310213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38100">
                  <a:solidFill>
                    <a:schemeClr val="bg1">
                      <a:lumMod val="50000"/>
                      <a:alpha val="53000"/>
                    </a:schemeClr>
                  </a:solidFill>
                </a:ln>
                <a:gradFill>
                  <a:gsLst>
                    <a:gs pos="14000">
                      <a:srgbClr val="FDCB00"/>
                    </a:gs>
                    <a:gs pos="89000">
                      <a:srgbClr val="E23E1C"/>
                    </a:gs>
                  </a:gsLst>
                  <a:lin ang="5400000"/>
                </a:gradFill>
                <a:effectLst/>
                <a:latin typeface="Back to the future 2002" charset="0"/>
                <a:ea typeface="Back to the future 2002" charset="0"/>
                <a:cs typeface="Back to the future 2002" charset="0"/>
              </a:rPr>
              <a:t>Stata</a:t>
            </a:r>
            <a:endParaRPr lang="en-US" sz="5400" b="0" cap="none" spc="0" dirty="0">
              <a:ln w="38100">
                <a:solidFill>
                  <a:schemeClr val="bg1">
                    <a:lumMod val="50000"/>
                    <a:alpha val="53000"/>
                  </a:schemeClr>
                </a:solidFill>
              </a:ln>
              <a:gradFill>
                <a:gsLst>
                  <a:gs pos="14000">
                    <a:srgbClr val="FDCB00"/>
                  </a:gs>
                  <a:gs pos="89000">
                    <a:srgbClr val="E23E1C"/>
                  </a:gs>
                </a:gsLst>
                <a:lin ang="5400000"/>
              </a:gradFill>
              <a:effectLst/>
              <a:latin typeface="Back to the future 2002" charset="0"/>
              <a:ea typeface="Back to the future 2002" charset="0"/>
              <a:cs typeface="Back to the future 2002" charset="0"/>
            </a:endParaRPr>
          </a:p>
        </p:txBody>
      </p:sp>
      <p:sp>
        <p:nvSpPr>
          <p:cNvPr id="8" name="Rectangle 7"/>
          <p:cNvSpPr/>
          <p:nvPr/>
        </p:nvSpPr>
        <p:spPr>
          <a:xfrm rot="20992520">
            <a:off x="4258709" y="3735510"/>
            <a:ext cx="952788" cy="5008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7444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9400" y="223252"/>
            <a:ext cx="5930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HOMEWORK ASSIGNMENT</a:t>
            </a:r>
            <a:endParaRPr 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1171575" y="1100138"/>
            <a:ext cx="94297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smtClean="0"/>
              <a:t>TBD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2126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9400" y="223252"/>
            <a:ext cx="5930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DAY 1 </a:t>
            </a:r>
            <a:r>
              <a:rPr lang="en-US" sz="3600" dirty="0" smtClean="0"/>
              <a:t>AGENDA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1190716" y="1145253"/>
            <a:ext cx="1041656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just">
              <a:buFont typeface="Arial" charset="0"/>
              <a:buChar char="•"/>
            </a:pPr>
            <a:r>
              <a:rPr lang="en-US" sz="4000" dirty="0" smtClean="0">
                <a:latin typeface="+mj-lt"/>
              </a:rPr>
              <a:t>Introductions</a:t>
            </a:r>
          </a:p>
          <a:p>
            <a:pPr marL="742950" indent="-742950" algn="just">
              <a:buFont typeface="Arial" charset="0"/>
              <a:buChar char="•"/>
            </a:pPr>
            <a:r>
              <a:rPr lang="en-US" sz="4000" dirty="0" smtClean="0">
                <a:latin typeface="+mj-lt"/>
              </a:rPr>
              <a:t>Why use statistical software?</a:t>
            </a:r>
          </a:p>
          <a:p>
            <a:pPr marL="742950" indent="-742950" algn="just">
              <a:buFont typeface="Arial" charset="0"/>
              <a:buChar char="•"/>
            </a:pPr>
            <a:r>
              <a:rPr lang="en-US" sz="4000" dirty="0" smtClean="0">
                <a:latin typeface="+mj-lt"/>
              </a:rPr>
              <a:t>Laying a foundation for data analysis</a:t>
            </a:r>
          </a:p>
          <a:p>
            <a:pPr marL="742950" indent="-742950" algn="just">
              <a:buFont typeface="Arial" charset="0"/>
              <a:buChar char="•"/>
            </a:pPr>
            <a:r>
              <a:rPr lang="en-US" sz="4000" dirty="0" smtClean="0">
                <a:latin typeface="+mj-lt"/>
              </a:rPr>
              <a:t>Foreign Assistance Dashboard data overview</a:t>
            </a:r>
          </a:p>
          <a:p>
            <a:pPr marL="742950" indent="-742950" algn="just">
              <a:buFont typeface="Arial" charset="0"/>
              <a:buChar char="•"/>
            </a:pPr>
            <a:r>
              <a:rPr lang="en-US" sz="4000" dirty="0" smtClean="0">
                <a:latin typeface="+mj-lt"/>
              </a:rPr>
              <a:t>Working with Stata</a:t>
            </a:r>
          </a:p>
          <a:p>
            <a:pPr marL="742950" indent="-742950" algn="just">
              <a:buFont typeface="Arial" charset="0"/>
              <a:buChar char="•"/>
            </a:pPr>
            <a:r>
              <a:rPr lang="en-US" sz="4000" dirty="0" smtClean="0">
                <a:latin typeface="+mj-lt"/>
              </a:rPr>
              <a:t>Exercise and review</a:t>
            </a:r>
          </a:p>
          <a:p>
            <a:pPr marL="742950" indent="-742950" algn="just">
              <a:buFont typeface="Arial" charset="0"/>
              <a:buChar char="•"/>
            </a:pPr>
            <a:r>
              <a:rPr lang="en-US" sz="4000" dirty="0" smtClean="0">
                <a:latin typeface="+mj-lt"/>
              </a:rPr>
              <a:t>Homework assignment &amp; next week’s agenda</a:t>
            </a:r>
          </a:p>
          <a:p>
            <a:pPr marL="742950" indent="-742950" algn="just">
              <a:buFont typeface="Arial" charset="0"/>
              <a:buChar char="•"/>
            </a:pPr>
            <a:endParaRPr lang="en-US" sz="4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56272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9555" y="779718"/>
            <a:ext cx="5332141" cy="550987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9400" y="223252"/>
            <a:ext cx="5930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Motivation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2372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975182" y="987886"/>
            <a:ext cx="7772400" cy="990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mtClean="0"/>
              <a:t>The Answer to the Ultimate Question of Life, The Universe, and Everything?</a:t>
            </a:r>
            <a:br>
              <a:rPr lang="en-US" altLang="en-US" smtClean="0"/>
            </a:br>
            <a:endParaRPr lang="en-US" altLang="en-US" dirty="0"/>
          </a:p>
        </p:txBody>
      </p:sp>
      <p:sp>
        <p:nvSpPr>
          <p:cNvPr id="3" name="Cube 2"/>
          <p:cNvSpPr/>
          <p:nvPr/>
        </p:nvSpPr>
        <p:spPr bwMode="auto">
          <a:xfrm>
            <a:off x="6408819" y="3293852"/>
            <a:ext cx="2057400" cy="1981200"/>
          </a:xfrm>
          <a:prstGeom prst="cube">
            <a:avLst/>
          </a:prstGeom>
          <a:solidFill>
            <a:schemeClr val="tx2">
              <a:lumMod val="75000"/>
              <a:lumOff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pPr>
              <a:defRPr/>
            </a:pPr>
            <a:endParaRPr lang="en-US">
              <a:latin typeface="Arial" pitchFamily="34" charset="0"/>
            </a:endParaRPr>
          </a:p>
        </p:txBody>
      </p:sp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1989219" y="3489115"/>
            <a:ext cx="1219200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altLang="en-US" sz="9600" dirty="0">
                <a:latin typeface="+mj-lt"/>
              </a:rPr>
              <a:t>?</a:t>
            </a:r>
            <a:endParaRPr lang="en-US" altLang="en-US" dirty="0">
              <a:latin typeface="+mj-lt"/>
            </a:endParaRPr>
          </a:p>
        </p:txBody>
      </p:sp>
      <p:sp>
        <p:nvSpPr>
          <p:cNvPr id="5" name="Right Arrow 5"/>
          <p:cNvSpPr>
            <a:spLocks noChangeArrowheads="1"/>
          </p:cNvSpPr>
          <p:nvPr/>
        </p:nvSpPr>
        <p:spPr bwMode="auto">
          <a:xfrm>
            <a:off x="3056019" y="4043152"/>
            <a:ext cx="762000" cy="600075"/>
          </a:xfrm>
          <a:prstGeom prst="rightArrow">
            <a:avLst>
              <a:gd name="adj1" fmla="val 50000"/>
              <a:gd name="adj2" fmla="val 50035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en-US" alt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417506"/>
              </p:ext>
            </p:extLst>
          </p:nvPr>
        </p:nvGraphicFramePr>
        <p:xfrm>
          <a:off x="3894219" y="3611352"/>
          <a:ext cx="1447800" cy="14636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2600"/>
                <a:gridCol w="482600"/>
                <a:gridCol w="482600"/>
              </a:tblGrid>
              <a:tr h="365919">
                <a:tc>
                  <a:txBody>
                    <a:bodyPr/>
                    <a:lstStyle/>
                    <a:p>
                      <a:pPr algn="ctr"/>
                      <a:r>
                        <a:rPr lang="en-US" sz="1800" u="sng" dirty="0" smtClean="0">
                          <a:solidFill>
                            <a:schemeClr val="tx1"/>
                          </a:solidFill>
                          <a:latin typeface="+mj-lt"/>
                        </a:rPr>
                        <a:t>X</a:t>
                      </a:r>
                      <a:endParaRPr lang="en-US" sz="1800" u="sng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T="45740" marB="4574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u="sng" dirty="0" smtClean="0">
                          <a:solidFill>
                            <a:schemeClr val="tx1"/>
                          </a:solidFill>
                          <a:latin typeface="+mj-lt"/>
                        </a:rPr>
                        <a:t>Y</a:t>
                      </a:r>
                      <a:endParaRPr lang="en-US" sz="1800" u="sng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T="45740" marB="4574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u="sng" dirty="0" smtClean="0">
                          <a:solidFill>
                            <a:schemeClr val="tx1"/>
                          </a:solidFill>
                          <a:latin typeface="+mj-lt"/>
                        </a:rPr>
                        <a:t>Z</a:t>
                      </a:r>
                      <a:endParaRPr lang="en-US" sz="1800" u="sng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T="45740" marB="45740">
                    <a:noFill/>
                  </a:tcPr>
                </a:tc>
              </a:tr>
              <a:tr h="36591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9</a:t>
                      </a:r>
                      <a:endParaRPr lang="en-US" sz="1800" dirty="0">
                        <a:latin typeface="+mj-lt"/>
                      </a:endParaRPr>
                    </a:p>
                  </a:txBody>
                  <a:tcPr marT="45740" marB="4574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2</a:t>
                      </a:r>
                      <a:endParaRPr lang="en-US" sz="1800" dirty="0">
                        <a:latin typeface="+mj-lt"/>
                      </a:endParaRPr>
                    </a:p>
                  </a:txBody>
                  <a:tcPr marT="45740" marB="4574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1</a:t>
                      </a:r>
                      <a:endParaRPr lang="en-US" sz="1800" dirty="0">
                        <a:latin typeface="+mj-lt"/>
                      </a:endParaRPr>
                    </a:p>
                  </a:txBody>
                  <a:tcPr marT="45740" marB="45740">
                    <a:noFill/>
                  </a:tcPr>
                </a:tc>
              </a:tr>
              <a:tr h="36591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7</a:t>
                      </a:r>
                      <a:endParaRPr lang="en-US" sz="1800" dirty="0">
                        <a:latin typeface="+mj-lt"/>
                      </a:endParaRPr>
                    </a:p>
                  </a:txBody>
                  <a:tcPr marT="45740" marB="4574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5</a:t>
                      </a:r>
                      <a:endParaRPr lang="en-US" sz="1800" dirty="0">
                        <a:latin typeface="+mj-lt"/>
                      </a:endParaRPr>
                    </a:p>
                  </a:txBody>
                  <a:tcPr marT="45740" marB="4574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1</a:t>
                      </a:r>
                      <a:endParaRPr lang="en-US" sz="1800" dirty="0">
                        <a:latin typeface="+mj-lt"/>
                      </a:endParaRPr>
                    </a:p>
                  </a:txBody>
                  <a:tcPr marT="45740" marB="45740">
                    <a:noFill/>
                  </a:tcPr>
                </a:tc>
              </a:tr>
              <a:tr h="36591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1</a:t>
                      </a:r>
                      <a:endParaRPr lang="en-US" sz="1800" dirty="0">
                        <a:latin typeface="+mj-lt"/>
                      </a:endParaRPr>
                    </a:p>
                  </a:txBody>
                  <a:tcPr marT="45740" marB="4574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7</a:t>
                      </a:r>
                      <a:endParaRPr lang="en-US" sz="1800" dirty="0">
                        <a:latin typeface="+mj-lt"/>
                      </a:endParaRPr>
                    </a:p>
                  </a:txBody>
                  <a:tcPr marT="45740" marB="4574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2</a:t>
                      </a:r>
                      <a:endParaRPr lang="en-US" sz="1800" dirty="0">
                        <a:latin typeface="+mj-lt"/>
                      </a:endParaRPr>
                    </a:p>
                  </a:txBody>
                  <a:tcPr marT="45740" marB="45740">
                    <a:noFill/>
                  </a:tcPr>
                </a:tc>
              </a:tr>
            </a:tbl>
          </a:graphicData>
        </a:graphic>
      </p:graphicFrame>
      <p:sp>
        <p:nvSpPr>
          <p:cNvPr id="7" name="Right Arrow 8"/>
          <p:cNvSpPr>
            <a:spLocks noChangeArrowheads="1"/>
          </p:cNvSpPr>
          <p:nvPr/>
        </p:nvSpPr>
        <p:spPr bwMode="auto">
          <a:xfrm>
            <a:off x="5418219" y="4043152"/>
            <a:ext cx="762000" cy="600075"/>
          </a:xfrm>
          <a:prstGeom prst="rightArrow">
            <a:avLst>
              <a:gd name="adj1" fmla="val 50000"/>
              <a:gd name="adj2" fmla="val 50035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en-US" altLang="en-US"/>
          </a:p>
        </p:txBody>
      </p:sp>
      <p:sp>
        <p:nvSpPr>
          <p:cNvPr id="8" name="Right Arrow 9"/>
          <p:cNvSpPr>
            <a:spLocks noChangeArrowheads="1"/>
          </p:cNvSpPr>
          <p:nvPr/>
        </p:nvSpPr>
        <p:spPr bwMode="auto">
          <a:xfrm>
            <a:off x="8771019" y="3984415"/>
            <a:ext cx="762000" cy="601662"/>
          </a:xfrm>
          <a:prstGeom prst="rightArrow">
            <a:avLst>
              <a:gd name="adj1" fmla="val 50000"/>
              <a:gd name="adj2" fmla="val 49903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en-US" altLang="en-US"/>
          </a:p>
        </p:txBody>
      </p:sp>
      <p:sp>
        <p:nvSpPr>
          <p:cNvPr id="9" name="TextBox 11"/>
          <p:cNvSpPr txBox="1">
            <a:spLocks noChangeArrowheads="1"/>
          </p:cNvSpPr>
          <p:nvPr/>
        </p:nvSpPr>
        <p:spPr bwMode="auto">
          <a:xfrm>
            <a:off x="9434594" y="3612940"/>
            <a:ext cx="1698625" cy="1322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altLang="en-US" sz="8000">
                <a:latin typeface="+mj-lt"/>
              </a:rPr>
              <a:t>42</a:t>
            </a:r>
            <a:endParaRPr lang="en-US" altLang="en-US" sz="2000">
              <a:latin typeface="+mj-lt"/>
            </a:endParaRPr>
          </a:p>
        </p:txBody>
      </p:sp>
      <p:sp>
        <p:nvSpPr>
          <p:cNvPr id="10" name="TextBox 10"/>
          <p:cNvSpPr txBox="1">
            <a:spLocks noChangeArrowheads="1"/>
          </p:cNvSpPr>
          <p:nvPr/>
        </p:nvSpPr>
        <p:spPr bwMode="auto">
          <a:xfrm>
            <a:off x="6621375" y="4173995"/>
            <a:ext cx="12192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altLang="en-US">
                <a:solidFill>
                  <a:schemeClr val="bg1"/>
                </a:solidFill>
                <a:latin typeface="+mj-lt"/>
              </a:rPr>
              <a:t>Stata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79400" y="223252"/>
            <a:ext cx="5930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WHAT IS STATA?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103607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9400" y="223252"/>
            <a:ext cx="886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AUTOMATE REPETITIVE TASKS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135" y="1693087"/>
            <a:ext cx="4504596" cy="39136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3622" y="223252"/>
            <a:ext cx="4389940" cy="31926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049" y="3678218"/>
            <a:ext cx="5625901" cy="299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292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79400" y="223252"/>
            <a:ext cx="80599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TIM’S PRINCIPLES OF DATA ANALYSIS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" y="4096512"/>
            <a:ext cx="3310128" cy="33101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1160" y="4096512"/>
            <a:ext cx="3310128" cy="33101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0692" y="4096512"/>
            <a:ext cx="3310128" cy="33101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0224" y="4096512"/>
            <a:ext cx="3310128" cy="331012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675488" y="2302223"/>
            <a:ext cx="325959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+mj-lt"/>
              </a:rPr>
              <a:t>Nested </a:t>
            </a:r>
            <a:r>
              <a:rPr lang="en-US" sz="3600" smtClean="0">
                <a:latin typeface="+mj-lt"/>
              </a:rPr>
              <a:t>Code Containing Frequent </a:t>
            </a:r>
            <a:r>
              <a:rPr lang="en-US" sz="3600" dirty="0" smtClean="0">
                <a:latin typeface="+mj-lt"/>
              </a:rPr>
              <a:t>Notes</a:t>
            </a:r>
          </a:p>
          <a:p>
            <a:pPr algn="ctr"/>
            <a:endParaRPr lang="en-US" sz="36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02000" y="2233034"/>
            <a:ext cx="25684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+mj-lt"/>
              </a:rPr>
              <a:t>Organized Project via Filing</a:t>
            </a:r>
          </a:p>
          <a:p>
            <a:pPr algn="ctr"/>
            <a:endParaRPr lang="en-US" sz="36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132306" y="2233034"/>
            <a:ext cx="25684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+mj-lt"/>
              </a:rPr>
              <a:t>Consistency in Naming Conventions</a:t>
            </a:r>
          </a:p>
          <a:p>
            <a:pPr algn="ctr"/>
            <a:endParaRPr lang="en-US" sz="36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8734" y="2233034"/>
            <a:ext cx="25684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+mj-lt"/>
              </a:rPr>
              <a:t>Having a Plan for Your Analysis</a:t>
            </a:r>
          </a:p>
          <a:p>
            <a:pPr algn="ctr"/>
            <a:endParaRPr lang="en-US" sz="36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59376" y="1286560"/>
            <a:ext cx="13346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1</a:t>
            </a:r>
            <a:endParaRPr lang="en-US" sz="3600" dirty="0" smtClean="0"/>
          </a:p>
        </p:txBody>
      </p:sp>
      <p:sp>
        <p:nvSpPr>
          <p:cNvPr id="14" name="TextBox 13"/>
          <p:cNvSpPr txBox="1"/>
          <p:nvPr/>
        </p:nvSpPr>
        <p:spPr>
          <a:xfrm>
            <a:off x="6778440" y="1286560"/>
            <a:ext cx="13346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3</a:t>
            </a:r>
            <a:endParaRPr lang="en-US" sz="3600" dirty="0" smtClean="0"/>
          </a:p>
        </p:txBody>
      </p:sp>
      <p:sp>
        <p:nvSpPr>
          <p:cNvPr id="15" name="TextBox 14"/>
          <p:cNvSpPr txBox="1"/>
          <p:nvPr/>
        </p:nvSpPr>
        <p:spPr>
          <a:xfrm>
            <a:off x="9637972" y="1286560"/>
            <a:ext cx="13346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4</a:t>
            </a:r>
            <a:endParaRPr lang="en-US" sz="3600" dirty="0" smtClean="0"/>
          </a:p>
        </p:txBody>
      </p:sp>
      <p:sp>
        <p:nvSpPr>
          <p:cNvPr id="16" name="TextBox 15"/>
          <p:cNvSpPr txBox="1"/>
          <p:nvPr/>
        </p:nvSpPr>
        <p:spPr>
          <a:xfrm>
            <a:off x="3918908" y="1286560"/>
            <a:ext cx="13346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2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1661949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79400" y="223252"/>
            <a:ext cx="10730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1</a:t>
            </a:r>
            <a:r>
              <a:rPr lang="en-US" sz="3600" dirty="0" smtClean="0"/>
              <a:t>. </a:t>
            </a:r>
            <a:r>
              <a:rPr lang="en-US" sz="3600" dirty="0" smtClean="0"/>
              <a:t>HAVE A PLAN AND TAKE STOCK OF YOUR PROGRESS</a:t>
            </a:r>
            <a:endParaRPr 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69583"/>
            <a:ext cx="12192000" cy="7815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50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Connector 33"/>
          <p:cNvCxnSpPr/>
          <p:nvPr/>
        </p:nvCxnSpPr>
        <p:spPr>
          <a:xfrm flipH="1" flipV="1">
            <a:off x="1042668" y="1670050"/>
            <a:ext cx="365760" cy="488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H="1" flipV="1">
            <a:off x="1054047" y="2127252"/>
            <a:ext cx="365760" cy="488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 flipV="1">
            <a:off x="1042668" y="3791829"/>
            <a:ext cx="365760" cy="488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219198" y="1061915"/>
            <a:ext cx="388620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FAD_analysis</a:t>
            </a:r>
          </a:p>
          <a:p>
            <a:endParaRPr lang="en-US" sz="1000" dirty="0" smtClean="0">
              <a:latin typeface="+mj-lt"/>
            </a:endParaRPr>
          </a:p>
          <a:p>
            <a:pPr lvl="1"/>
            <a:r>
              <a:rPr lang="en-US" dirty="0" smtClean="0">
                <a:latin typeface="+mj-lt"/>
              </a:rPr>
              <a:t>documents</a:t>
            </a:r>
          </a:p>
          <a:p>
            <a:pPr lvl="1"/>
            <a:endParaRPr lang="en-US" sz="1000" dirty="0" smtClean="0">
              <a:latin typeface="+mj-lt"/>
            </a:endParaRPr>
          </a:p>
          <a:p>
            <a:pPr lvl="1"/>
            <a:r>
              <a:rPr lang="en-US" dirty="0" smtClean="0">
                <a:latin typeface="+mj-lt"/>
              </a:rPr>
              <a:t>data</a:t>
            </a:r>
          </a:p>
          <a:p>
            <a:pPr lvl="1"/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fad.csv</a:t>
            </a:r>
          </a:p>
          <a:p>
            <a:pPr lvl="1"/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fad.csv.zip</a:t>
            </a:r>
          </a:p>
          <a:p>
            <a:pPr lvl="2"/>
            <a:r>
              <a:rPr lang="en-US" dirty="0" smtClean="0">
                <a:latin typeface="+mj-lt"/>
              </a:rPr>
              <a:t>wdi.csv</a:t>
            </a:r>
          </a:p>
          <a:p>
            <a:pPr lvl="2"/>
            <a:r>
              <a:rPr lang="en-US" dirty="0" smtClean="0">
                <a:latin typeface="+mj-lt"/>
              </a:rPr>
              <a:t>wdi.csv.zip</a:t>
            </a:r>
          </a:p>
          <a:p>
            <a:pPr lvl="2"/>
            <a:r>
              <a:rPr lang="en-US" dirty="0" smtClean="0">
                <a:latin typeface="+mj-lt"/>
              </a:rPr>
              <a:t>drv_fad_wdi_merge.dta</a:t>
            </a:r>
          </a:p>
          <a:p>
            <a:pPr lvl="1"/>
            <a:r>
              <a:rPr lang="en-US" dirty="0" smtClean="0">
                <a:latin typeface="+mj-lt"/>
              </a:rPr>
              <a:t>stata</a:t>
            </a:r>
          </a:p>
          <a:p>
            <a:pPr lvl="2"/>
            <a:r>
              <a:rPr lang="en-US" dirty="0" smtClean="0">
                <a:latin typeface="+mj-lt"/>
              </a:rPr>
              <a:t>out</a:t>
            </a:r>
          </a:p>
          <a:p>
            <a:pPr lvl="2"/>
            <a:r>
              <a:rPr lang="en-US" dirty="0" smtClean="0">
                <a:latin typeface="+mj-lt"/>
              </a:rPr>
              <a:t>_manifest.do</a:t>
            </a:r>
          </a:p>
          <a:p>
            <a:pPr lvl="2"/>
            <a:r>
              <a:rPr lang="en-US" dirty="0" smtClean="0">
                <a:latin typeface="+mj-lt"/>
              </a:rPr>
              <a:t>01_data_cleaning.do</a:t>
            </a:r>
          </a:p>
          <a:p>
            <a:pPr lvl="2"/>
            <a:r>
              <a:rPr lang="en-US" dirty="0" smtClean="0">
                <a:latin typeface="+mj-lt"/>
              </a:rPr>
              <a:t>02_merge_fad_wdi.do</a:t>
            </a:r>
          </a:p>
          <a:p>
            <a:pPr lvl="2"/>
            <a:r>
              <a:rPr lang="en-US" dirty="0" smtClean="0">
                <a:latin typeface="+mj-lt"/>
              </a:rPr>
              <a:t>descriptive_stats.do</a:t>
            </a:r>
          </a:p>
          <a:p>
            <a:pPr lvl="2"/>
            <a:r>
              <a:rPr lang="en-US" dirty="0" smtClean="0">
                <a:latin typeface="+mj-lt"/>
              </a:rPr>
              <a:t>analysis.do</a:t>
            </a:r>
          </a:p>
          <a:p>
            <a:pPr lvl="2"/>
            <a:endParaRPr lang="en-US" sz="1000" dirty="0" smtClean="0">
              <a:latin typeface="+mj-lt"/>
            </a:endParaRPr>
          </a:p>
          <a:p>
            <a:pPr lvl="1"/>
            <a:r>
              <a:rPr lang="en-US" dirty="0" smtClean="0">
                <a:latin typeface="+mj-lt"/>
              </a:rPr>
              <a:t>README.txt</a:t>
            </a:r>
          </a:p>
          <a:p>
            <a:endParaRPr lang="en-US" dirty="0">
              <a:latin typeface="+mj-lt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63" t="12406" r="8333" b="27594"/>
          <a:stretch/>
        </p:blipFill>
        <p:spPr>
          <a:xfrm>
            <a:off x="1308098" y="1524000"/>
            <a:ext cx="372063" cy="2921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63" t="12406" r="8333" b="27594"/>
          <a:stretch/>
        </p:blipFill>
        <p:spPr>
          <a:xfrm>
            <a:off x="1308097" y="1986085"/>
            <a:ext cx="372063" cy="2921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63" t="12406" r="8333" b="27594"/>
          <a:stretch/>
        </p:blipFill>
        <p:spPr>
          <a:xfrm>
            <a:off x="1308097" y="3637231"/>
            <a:ext cx="372063" cy="2921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63" t="12406" r="8333" b="27594"/>
          <a:stretch/>
        </p:blipFill>
        <p:spPr>
          <a:xfrm>
            <a:off x="847135" y="1087315"/>
            <a:ext cx="372063" cy="2921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13703" r="14629" b="12963"/>
          <a:stretch/>
        </p:blipFill>
        <p:spPr>
          <a:xfrm>
            <a:off x="1413460" y="5651500"/>
            <a:ext cx="266700" cy="32389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30" r="10370" b="12592"/>
          <a:stretch/>
        </p:blipFill>
        <p:spPr>
          <a:xfrm>
            <a:off x="1934909" y="2278185"/>
            <a:ext cx="209228" cy="2286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30" r="10370" b="12592"/>
          <a:stretch/>
        </p:blipFill>
        <p:spPr>
          <a:xfrm>
            <a:off x="1934909" y="2824285"/>
            <a:ext cx="209228" cy="2286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30" r="10370" b="12592"/>
          <a:stretch/>
        </p:blipFill>
        <p:spPr>
          <a:xfrm>
            <a:off x="1934909" y="3370385"/>
            <a:ext cx="209228" cy="2286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63" t="12406" r="8333" b="27594"/>
          <a:stretch/>
        </p:blipFill>
        <p:spPr>
          <a:xfrm>
            <a:off x="1835080" y="3929331"/>
            <a:ext cx="291180" cy="2286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6"/>
          <a:srcRect l="16482" r="15926" b="13148"/>
          <a:stretch/>
        </p:blipFill>
        <p:spPr>
          <a:xfrm flipH="1">
            <a:off x="1948557" y="2563250"/>
            <a:ext cx="182880" cy="18288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6"/>
          <a:srcRect l="16482" r="15926" b="13148"/>
          <a:stretch/>
        </p:blipFill>
        <p:spPr>
          <a:xfrm flipH="1">
            <a:off x="1948557" y="3116090"/>
            <a:ext cx="182880" cy="18288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7"/>
          <a:srcRect l="22037" t="7222" r="23333" b="21296"/>
          <a:stretch/>
        </p:blipFill>
        <p:spPr>
          <a:xfrm>
            <a:off x="1893316" y="4187239"/>
            <a:ext cx="174707" cy="2286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7"/>
          <a:srcRect l="22037" t="7222" r="23333" b="21296"/>
          <a:stretch/>
        </p:blipFill>
        <p:spPr>
          <a:xfrm>
            <a:off x="1898676" y="4492916"/>
            <a:ext cx="174707" cy="2286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7"/>
          <a:srcRect l="22037" t="7222" r="23333" b="21296"/>
          <a:stretch/>
        </p:blipFill>
        <p:spPr>
          <a:xfrm>
            <a:off x="1891153" y="4774217"/>
            <a:ext cx="174707" cy="2286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7"/>
          <a:srcRect l="22037" t="7222" r="23333" b="21296"/>
          <a:stretch/>
        </p:blipFill>
        <p:spPr>
          <a:xfrm>
            <a:off x="1904036" y="5055518"/>
            <a:ext cx="174707" cy="2286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7"/>
          <a:srcRect l="22037" t="7222" r="23333" b="21296"/>
          <a:stretch/>
        </p:blipFill>
        <p:spPr>
          <a:xfrm>
            <a:off x="1898676" y="5336819"/>
            <a:ext cx="174707" cy="228600"/>
          </a:xfrm>
          <a:prstGeom prst="rect">
            <a:avLst/>
          </a:prstGeom>
        </p:spPr>
      </p:pic>
      <p:cxnSp>
        <p:nvCxnSpPr>
          <p:cNvPr id="32" name="Straight Connector 31"/>
          <p:cNvCxnSpPr>
            <a:stCxn id="14" idx="2"/>
          </p:cNvCxnSpPr>
          <p:nvPr/>
        </p:nvCxnSpPr>
        <p:spPr>
          <a:xfrm>
            <a:off x="1033167" y="1379415"/>
            <a:ext cx="33633" cy="445312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 flipV="1">
            <a:off x="1066800" y="5824785"/>
            <a:ext cx="365760" cy="488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1468852" y="2265485"/>
            <a:ext cx="12576" cy="124611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465216" y="3903697"/>
            <a:ext cx="16336" cy="155448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1474379" y="2380980"/>
            <a:ext cx="457200" cy="3079581"/>
            <a:chOff x="1474379" y="2380980"/>
            <a:chExt cx="457200" cy="3079581"/>
          </a:xfrm>
        </p:grpSpPr>
        <p:cxnSp>
          <p:nvCxnSpPr>
            <p:cNvPr id="43" name="Straight Connector 42"/>
            <p:cNvCxnSpPr/>
            <p:nvPr/>
          </p:nvCxnSpPr>
          <p:spPr>
            <a:xfrm flipH="1" flipV="1">
              <a:off x="1474379" y="2380980"/>
              <a:ext cx="457200" cy="488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H="1" flipV="1">
              <a:off x="1474379" y="2647446"/>
              <a:ext cx="457200" cy="488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H="1" flipV="1">
              <a:off x="1474379" y="2915422"/>
              <a:ext cx="457200" cy="488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H="1" flipV="1">
              <a:off x="1474379" y="3205529"/>
              <a:ext cx="457200" cy="488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 flipH="1" flipV="1">
              <a:off x="1474379" y="3511230"/>
              <a:ext cx="457200" cy="488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H="1" flipV="1">
              <a:off x="1474379" y="4083929"/>
              <a:ext cx="457200" cy="488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H="1" flipV="1">
              <a:off x="1474379" y="4312295"/>
              <a:ext cx="457200" cy="488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H="1" flipV="1">
              <a:off x="1474379" y="4618371"/>
              <a:ext cx="457200" cy="488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 flipH="1" flipV="1">
              <a:off x="1474379" y="4908478"/>
              <a:ext cx="457200" cy="488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flipH="1" flipV="1">
              <a:off x="1474379" y="5176079"/>
              <a:ext cx="457200" cy="488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H="1" flipV="1">
              <a:off x="1474379" y="5455678"/>
              <a:ext cx="457200" cy="488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TextBox 53"/>
          <p:cNvSpPr txBox="1"/>
          <p:nvPr/>
        </p:nvSpPr>
        <p:spPr>
          <a:xfrm>
            <a:off x="279400" y="223252"/>
            <a:ext cx="5930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2. FILE STRUCTURING</a:t>
            </a:r>
            <a:endParaRPr lang="en-US" sz="3600" dirty="0"/>
          </a:p>
        </p:txBody>
      </p:sp>
      <p:sp>
        <p:nvSpPr>
          <p:cNvPr id="57" name="TextBox 56"/>
          <p:cNvSpPr txBox="1"/>
          <p:nvPr/>
        </p:nvSpPr>
        <p:spPr>
          <a:xfrm>
            <a:off x="5986652" y="958641"/>
            <a:ext cx="48641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charset="0"/>
              <a:buChar char="•"/>
            </a:pPr>
            <a:r>
              <a:rPr lang="en-US" sz="2000" dirty="0" smtClean="0"/>
              <a:t>Consistent filing structure benefits us by making it easier to find and save files; makes it easier for collaboration; easier to pickup past projects</a:t>
            </a:r>
          </a:p>
          <a:p>
            <a:pPr marL="285750" indent="-285750" algn="just">
              <a:buFont typeface="Arial" charset="0"/>
              <a:buChar char="•"/>
            </a:pPr>
            <a:r>
              <a:rPr lang="en-US" sz="2000" dirty="0" smtClean="0"/>
              <a:t>Separate out data, code, and other documents; protect raw data by zipping it; identify derived datasets (drv_) and any temporary files (temp_)</a:t>
            </a:r>
          </a:p>
          <a:p>
            <a:pPr marL="285750" indent="-285750" algn="just">
              <a:buFont typeface="Arial" charset="0"/>
              <a:buChar char="•"/>
            </a:pPr>
            <a:r>
              <a:rPr lang="en-US" sz="2000" dirty="0" smtClean="0"/>
              <a:t>Break out long code into multiple do files, splitting the cleaning from the analysis; add a manifest do file that can run all the do files in project</a:t>
            </a:r>
          </a:p>
          <a:p>
            <a:pPr marL="285750" indent="-285750" algn="just">
              <a:buFont typeface="Arial" charset="0"/>
              <a:buChar char="•"/>
            </a:pPr>
            <a:r>
              <a:rPr lang="en-US" sz="2000" dirty="0" smtClean="0"/>
              <a:t>Adding README document is allows someone else (or you down the road) to be able to understand the project and reproduce it with the raw data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6094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943</TotalTime>
  <Words>1001</Words>
  <Application>Microsoft Macintosh PowerPoint</Application>
  <PresentationFormat>Widescreen</PresentationFormat>
  <Paragraphs>170</Paragraphs>
  <Slides>22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Back to the future 2002</vt:lpstr>
      <vt:lpstr>Calibri</vt:lpstr>
      <vt:lpstr>Calibri Light</vt:lpstr>
      <vt:lpstr>Courier New</vt:lpstr>
      <vt:lpstr>Arial</vt:lpstr>
      <vt:lpstr>Office Theme</vt:lpstr>
      <vt:lpstr>FUNDAMENTALS OF  DATA ANLYSIS AND VISUALIZATION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Aaron C</dc:creator>
  <cp:lastModifiedBy>Aaron C</cp:lastModifiedBy>
  <cp:revision>46</cp:revision>
  <dcterms:created xsi:type="dcterms:W3CDTF">2015-12-19T21:28:57Z</dcterms:created>
  <dcterms:modified xsi:type="dcterms:W3CDTF">2016-01-08T03:58:41Z</dcterms:modified>
</cp:coreProperties>
</file>